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2" r:id="rId4"/>
    <p:sldId id="257" r:id="rId5"/>
    <p:sldId id="259" r:id="rId6"/>
    <p:sldId id="258" r:id="rId7"/>
    <p:sldId id="261" r:id="rId8"/>
    <p:sldId id="264" r:id="rId9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5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2014-03-26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b="1" dirty="0" smtClean="0">
                <a:solidFill>
                  <a:srgbClr val="C00000"/>
                </a:solidFill>
              </a:rPr>
              <a:t>P</a:t>
            </a:r>
            <a:r>
              <a:rPr lang="en-US" altLang="ko-KR" b="1" dirty="0" smtClean="0"/>
              <a:t>rogressive </a:t>
            </a:r>
            <a:r>
              <a:rPr lang="en-US" altLang="ko-KR" b="1" dirty="0" smtClean="0">
                <a:solidFill>
                  <a:srgbClr val="C00000"/>
                </a:solidFill>
              </a:rPr>
              <a:t>F</a:t>
            </a:r>
            <a:r>
              <a:rPr lang="en-US" altLang="ko-KR" b="1" dirty="0" smtClean="0"/>
              <a:t>amilial </a:t>
            </a:r>
            <a:r>
              <a:rPr lang="en-US" altLang="ko-KR" b="1" dirty="0" smtClean="0">
                <a:solidFill>
                  <a:srgbClr val="C00000"/>
                </a:solidFill>
              </a:rPr>
              <a:t>I</a:t>
            </a:r>
            <a:r>
              <a:rPr lang="en-US" altLang="ko-KR" b="1" dirty="0" smtClean="0"/>
              <a:t>ntrahepatic </a:t>
            </a:r>
            <a:r>
              <a:rPr lang="en-US" altLang="ko-KR" b="1" dirty="0" smtClean="0">
                <a:solidFill>
                  <a:srgbClr val="C00000"/>
                </a:solidFill>
              </a:rPr>
              <a:t>C</a:t>
            </a:r>
            <a:r>
              <a:rPr lang="en-US" altLang="ko-KR" b="1" dirty="0" smtClean="0"/>
              <a:t>holestasis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en-US" altLang="ko-KR" b="1" dirty="0" smtClean="0"/>
              <a:t>(PFIC 1~3)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4356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Definition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 heterogeneous group of disorders</a:t>
            </a:r>
          </a:p>
          <a:p>
            <a:endParaRPr lang="en-US" altLang="ko-KR" dirty="0" smtClean="0"/>
          </a:p>
          <a:p>
            <a:pPr lvl="1"/>
            <a:r>
              <a:rPr lang="en-US" altLang="ko-KR" sz="3200" dirty="0" smtClean="0"/>
              <a:t>in which </a:t>
            </a:r>
            <a:r>
              <a:rPr lang="en-US" altLang="ko-KR" sz="3200" dirty="0" smtClean="0">
                <a:solidFill>
                  <a:srgbClr val="C00000"/>
                </a:solidFill>
              </a:rPr>
              <a:t>cholestasis of hepatocellular origin</a:t>
            </a:r>
            <a:r>
              <a:rPr lang="en-US" altLang="ko-KR" sz="3200" dirty="0" smtClean="0"/>
              <a:t> often presents in the neonatal period or first year of life </a:t>
            </a:r>
          </a:p>
          <a:p>
            <a:pPr lvl="1"/>
            <a:endParaRPr lang="en-US" altLang="ko-KR" sz="3200" dirty="0" smtClean="0"/>
          </a:p>
          <a:p>
            <a:pPr lvl="1"/>
            <a:r>
              <a:rPr lang="en-US" altLang="ko-KR" sz="3200" dirty="0" smtClean="0"/>
              <a:t>and lead to death from liver failure at young ages (infancy to adolescence)</a:t>
            </a:r>
            <a:endParaRPr lang="ko-KR" altLang="en-US" sz="3200" dirty="0"/>
          </a:p>
        </p:txBody>
      </p:sp>
    </p:spTree>
    <p:extLst>
      <p:ext uri="{BB962C8B-B14F-4D97-AF65-F5344CB8AC3E}">
        <p14:creationId xmlns:p14="http://schemas.microsoft.com/office/powerpoint/2010/main" val="416497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Epidemiology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About</a:t>
            </a:r>
          </a:p>
          <a:p>
            <a:pPr marL="457200" lvl="1" indent="0">
              <a:buNone/>
            </a:pPr>
            <a:r>
              <a:rPr lang="en-US" altLang="ko-KR" dirty="0" smtClean="0"/>
              <a:t>1/50,000 to 1/100,000 birth</a:t>
            </a:r>
          </a:p>
          <a:p>
            <a:pPr marL="457200" lvl="1" indent="0">
              <a:buNone/>
            </a:pPr>
            <a:endParaRPr lang="en-US" altLang="ko-KR" dirty="0"/>
          </a:p>
          <a:p>
            <a:pPr marL="457200" lvl="1" indent="0">
              <a:buNone/>
            </a:pPr>
            <a:r>
              <a:rPr lang="en-US" altLang="ko-KR" dirty="0" smtClean="0"/>
              <a:t>Male : Female = 1 : 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9738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내용 개체 틀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03" y="476672"/>
            <a:ext cx="7350193" cy="5904656"/>
          </a:xfrm>
        </p:spPr>
      </p:pic>
    </p:spTree>
    <p:extLst>
      <p:ext uri="{BB962C8B-B14F-4D97-AF65-F5344CB8AC3E}">
        <p14:creationId xmlns:p14="http://schemas.microsoft.com/office/powerpoint/2010/main" val="1801948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387" y="587821"/>
            <a:ext cx="7447029" cy="5721499"/>
          </a:xfrm>
        </p:spPr>
      </p:pic>
    </p:spTree>
    <p:extLst>
      <p:ext uri="{BB962C8B-B14F-4D97-AF65-F5344CB8AC3E}">
        <p14:creationId xmlns:p14="http://schemas.microsoft.com/office/powerpoint/2010/main" val="161873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01"/>
            <a:ext cx="9144000" cy="6790415"/>
          </a:xfrm>
        </p:spPr>
      </p:pic>
      <p:cxnSp>
        <p:nvCxnSpPr>
          <p:cNvPr id="6" name="직선 연결선 5"/>
          <p:cNvCxnSpPr/>
          <p:nvPr/>
        </p:nvCxnSpPr>
        <p:spPr>
          <a:xfrm>
            <a:off x="7236296" y="1700808"/>
            <a:ext cx="432048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812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Treatment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UDCA</a:t>
            </a:r>
          </a:p>
          <a:p>
            <a:pPr lvl="1"/>
            <a:r>
              <a:rPr lang="en-US" altLang="ko-KR" dirty="0" smtClean="0"/>
              <a:t> </a:t>
            </a:r>
            <a:r>
              <a:rPr lang="ko-KR" altLang="en-US" dirty="0" smtClean="0"/>
              <a:t>모든 종류의 </a:t>
            </a:r>
            <a:r>
              <a:rPr lang="en-US" altLang="ko-KR" dirty="0" smtClean="0"/>
              <a:t>PFIC</a:t>
            </a:r>
            <a:r>
              <a:rPr lang="ko-KR" altLang="en-US" dirty="0" smtClean="0"/>
              <a:t>에서 </a:t>
            </a:r>
            <a:r>
              <a:rPr lang="ko-KR" altLang="en-US" dirty="0" err="1" smtClean="0"/>
              <a:t>초치료로</a:t>
            </a:r>
            <a:r>
              <a:rPr lang="ko-KR" altLang="en-US" dirty="0" smtClean="0"/>
              <a:t> 사용해 볼 수 있다</a:t>
            </a:r>
            <a:r>
              <a:rPr lang="en-US" altLang="ko-KR" dirty="0" smtClean="0"/>
              <a:t>. PFIC3</a:t>
            </a:r>
            <a:r>
              <a:rPr lang="ko-KR" altLang="en-US" dirty="0" smtClean="0"/>
              <a:t>에서 잘 듣는 경향</a:t>
            </a:r>
            <a:r>
              <a:rPr lang="en-US" altLang="ko-KR" dirty="0" smtClean="0"/>
              <a:t>.</a:t>
            </a:r>
          </a:p>
          <a:p>
            <a:pPr marL="0" indent="0">
              <a:buNone/>
            </a:pPr>
            <a:endParaRPr lang="en-US" altLang="ko-KR" dirty="0"/>
          </a:p>
          <a:p>
            <a:r>
              <a:rPr lang="en-US" altLang="ko-KR" dirty="0" smtClean="0"/>
              <a:t>Surgical Biliary diversion</a:t>
            </a:r>
          </a:p>
          <a:p>
            <a:pPr lvl="1"/>
            <a:r>
              <a:rPr lang="en-US" altLang="ko-KR" dirty="0" smtClean="0"/>
              <a:t>PFIC1,2</a:t>
            </a:r>
            <a:r>
              <a:rPr lang="ko-KR" altLang="en-US" dirty="0" smtClean="0"/>
              <a:t>에서 도움이 될 수 있다</a:t>
            </a:r>
            <a:r>
              <a:rPr lang="en-US" altLang="ko-KR" dirty="0" smtClean="0"/>
              <a:t>.</a:t>
            </a:r>
          </a:p>
          <a:p>
            <a:endParaRPr lang="en-US" altLang="ko-KR" dirty="0"/>
          </a:p>
          <a:p>
            <a:r>
              <a:rPr lang="en-US" altLang="ko-KR" dirty="0" smtClean="0"/>
              <a:t>Liver transplantation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pPr lvl="1"/>
            <a:r>
              <a:rPr lang="ko-KR" altLang="en-US" dirty="0" smtClean="0"/>
              <a:t>이후의 유일한 방법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71238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Prognosis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Portal HTN, Liver failure, Cirrhosis, HCC</a:t>
            </a:r>
          </a:p>
          <a:p>
            <a:endParaRPr lang="en-US" altLang="ko-KR" dirty="0"/>
          </a:p>
          <a:p>
            <a:r>
              <a:rPr lang="en-US" altLang="ko-KR" dirty="0" smtClean="0"/>
              <a:t>Biliary stones, Drug induced cholestasis, Intrahepatic cholestasis of pregnancy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31257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</TotalTime>
  <Words>110</Words>
  <Application>Microsoft Office PowerPoint</Application>
  <PresentationFormat>화면 슬라이드 쇼(4:3)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9" baseType="lpstr">
      <vt:lpstr>Office 테마</vt:lpstr>
      <vt:lpstr>Progressive Familial Intrahepatic Cholestasis (PFIC 1~3)</vt:lpstr>
      <vt:lpstr>Definition</vt:lpstr>
      <vt:lpstr>Epidemiology</vt:lpstr>
      <vt:lpstr>PowerPoint 프레젠테이션</vt:lpstr>
      <vt:lpstr>PowerPoint 프레젠테이션</vt:lpstr>
      <vt:lpstr>PowerPoint 프레젠테이션</vt:lpstr>
      <vt:lpstr>Treatment</vt:lpstr>
      <vt:lpstr>Prognosis</vt:lpstr>
    </vt:vector>
  </TitlesOfParts>
  <Company>R&amp;D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Progressive Familial Intrahepatic Cholestasis (PFIC 1~3)</dc:title>
  <dc:creator>Microsoft Corporation</dc:creator>
  <cp:lastModifiedBy>Seok Joo Han</cp:lastModifiedBy>
  <cp:revision>10</cp:revision>
  <dcterms:created xsi:type="dcterms:W3CDTF">2006-10-05T04:04:58Z</dcterms:created>
  <dcterms:modified xsi:type="dcterms:W3CDTF">2014-03-26T05:48:02Z</dcterms:modified>
</cp:coreProperties>
</file>