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FB30EDBD-1C2D-4C1E-B459-B60219FAB484}" type="datetimeFigureOut">
              <a:rPr lang="ko-KR" altLang="en-US" smtClean="0"/>
              <a:pPr/>
              <a:t>2011-05-31</a:t>
            </a:fld>
            <a:endParaRPr lang="ko-KR" alt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ko-KR" alt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4BEDD84E-25D4-4983-8AA1-2863C96F08D9}"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8" name="바닥글 개체 틀 7"/>
          <p:cNvSpPr>
            <a:spLocks noGrp="1"/>
          </p:cNvSpPr>
          <p:nvPr>
            <p:ph type="ftr" sz="quarter" idx="11"/>
          </p:nvPr>
        </p:nvSpPr>
        <p:spPr/>
        <p:txBody>
          <a:bodyPr/>
          <a:lstStyle>
            <a:extLst/>
          </a:lstStyle>
          <a:p>
            <a:endParaRPr lang="ko-KR" altLang="en-US"/>
          </a:p>
        </p:txBody>
      </p:sp>
      <p:sp>
        <p:nvSpPr>
          <p:cNvPr id="9" name="슬라이드 번호 개체 틀 8"/>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4" name="바닥글 개체 틀 3"/>
          <p:cNvSpPr>
            <a:spLocks noGrp="1"/>
          </p:cNvSpPr>
          <p:nvPr>
            <p:ph type="ftr" sz="quarter" idx="11"/>
          </p:nvPr>
        </p:nvSpPr>
        <p:spPr/>
        <p:txBody>
          <a:bodyPr/>
          <a:lstStyle>
            <a:extLst/>
          </a:lstStyle>
          <a:p>
            <a:endParaRPr lang="ko-KR" altLang="en-US"/>
          </a:p>
        </p:txBody>
      </p:sp>
      <p:sp>
        <p:nvSpPr>
          <p:cNvPr id="5" name="슬라이드 번호 개체 틀 4"/>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FB30EDBD-1C2D-4C1E-B459-B60219FAB484}" type="datetimeFigureOut">
              <a:rPr lang="ko-KR" altLang="en-US" smtClean="0"/>
              <a:pPr/>
              <a:t>2011-05-31</a:t>
            </a:fld>
            <a:endParaRPr lang="ko-KR" altLang="en-US"/>
          </a:p>
        </p:txBody>
      </p:sp>
      <p:sp>
        <p:nvSpPr>
          <p:cNvPr id="3" name="바닥글 개체 틀 2"/>
          <p:cNvSpPr>
            <a:spLocks noGrp="1"/>
          </p:cNvSpPr>
          <p:nvPr>
            <p:ph type="ftr" sz="quarter" idx="11"/>
          </p:nvPr>
        </p:nvSpPr>
        <p:spPr/>
        <p:txBody>
          <a:bodyPr/>
          <a:lstStyle>
            <a:extLst/>
          </a:lstStyle>
          <a:p>
            <a:endParaRPr lang="ko-KR" altLang="en-US"/>
          </a:p>
        </p:txBody>
      </p:sp>
      <p:sp>
        <p:nvSpPr>
          <p:cNvPr id="4" name="슬라이드 번호 개체 틀 3"/>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FB30EDBD-1C2D-4C1E-B459-B60219FAB484}" type="datetimeFigureOut">
              <a:rPr lang="ko-KR" altLang="en-US" smtClean="0"/>
              <a:pPr/>
              <a:t>2011-05-31</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4BEDD84E-25D4-4983-8AA1-2863C96F08D9}"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FB30EDBD-1C2D-4C1E-B459-B60219FAB484}" type="datetimeFigureOut">
              <a:rPr lang="ko-KR" altLang="en-US" smtClean="0"/>
              <a:pPr/>
              <a:t>2011-05-31</a:t>
            </a:fld>
            <a:endParaRPr lang="ko-KR" alt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ko-KR" alt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4BEDD84E-25D4-4983-8AA1-2863C96F08D9}" type="slidenum">
              <a:rPr lang="ko-KR" altLang="en-US" smtClean="0"/>
              <a:pPr/>
              <a:t>‹#›</a:t>
            </a:fld>
            <a:endParaRPr lang="ko-KR" alt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B30EDBD-1C2D-4C1E-B459-B60219FAB484}" type="datetimeFigureOut">
              <a:rPr lang="ko-KR" altLang="en-US" smtClean="0"/>
              <a:pPr/>
              <a:t>2011-05-31</a:t>
            </a:fld>
            <a:endParaRPr lang="ko-KR" alt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ko-KR" alt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BEDD84E-25D4-4983-8AA1-2863C96F08D9}"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1"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1"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1"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1"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1"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1"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1"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1"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Documents%20and%20Settings\sjhan\&#48148;&#53461;%20&#54868;&#47732;\2011%20&#52632;&#44228;&#45824;&#54620;&#49548;&#50500;&#50808;&#44284;&#54617;&#54924;\(&#45812;&#44288;&#45229;&#51333;)&#49548;&#50500;&#50808;&#44284;&#54617;&#54924;&#51648;&#53804;&#44256;&#45436;&#47928;\&#54617;&#54924;&#48156;&#54364;\&#45812;&#44288;&#45229;&#51333;&#47196;&#48391;&#49688;&#49696;(2011&#52632;&#44228;&#49548;&#50500;&#50808;&#44284;&#54617;&#54924;)\5942657-Robotic-choledochal%20cyst_0004.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Autofit/>
          </a:bodyPr>
          <a:lstStyle/>
          <a:p>
            <a:r>
              <a:rPr lang="en-GB" altLang="ko-KR" sz="3200" b="1" dirty="0" smtClean="0"/>
              <a:t>Initial Experience of Robot-assisted Resection of Choledochal Cyst in Children</a:t>
            </a:r>
            <a:r>
              <a:rPr lang="ko-KR" altLang="ko-KR" sz="3200" dirty="0" smtClean="0"/>
              <a:t/>
            </a:r>
            <a:br>
              <a:rPr lang="ko-KR" altLang="ko-KR" sz="3200" dirty="0" smtClean="0"/>
            </a:br>
            <a:endParaRPr lang="ko-KR" altLang="en-US" sz="3200" dirty="0"/>
          </a:p>
        </p:txBody>
      </p:sp>
      <p:sp>
        <p:nvSpPr>
          <p:cNvPr id="3" name="부제목 2"/>
          <p:cNvSpPr>
            <a:spLocks noGrp="1"/>
          </p:cNvSpPr>
          <p:nvPr>
            <p:ph type="subTitle" idx="1"/>
          </p:nvPr>
        </p:nvSpPr>
        <p:spPr/>
        <p:txBody>
          <a:bodyPr>
            <a:normAutofit fontScale="40000" lnSpcReduction="20000"/>
          </a:bodyPr>
          <a:lstStyle/>
          <a:p>
            <a:r>
              <a:rPr lang="en-GB" altLang="ko-KR" dirty="0" smtClean="0"/>
              <a:t>Seok Joo Han</a:t>
            </a:r>
          </a:p>
          <a:p>
            <a:r>
              <a:rPr lang="en-GB" altLang="ko-KR" dirty="0" smtClean="0"/>
              <a:t>EY Chang, HK Chang, SA Ryu, J Oh</a:t>
            </a:r>
          </a:p>
          <a:p>
            <a:endParaRPr lang="ko-KR" altLang="ko-KR" dirty="0" smtClean="0"/>
          </a:p>
          <a:p>
            <a:r>
              <a:rPr lang="en-GB" altLang="ko-KR" dirty="0" smtClean="0"/>
              <a:t>Department of Pediatric Surgery,</a:t>
            </a:r>
          </a:p>
          <a:p>
            <a:r>
              <a:rPr lang="en-GB" altLang="ko-KR" dirty="0" smtClean="0"/>
              <a:t>Yonsei University College of Medicine</a:t>
            </a:r>
          </a:p>
          <a:p>
            <a:r>
              <a:rPr lang="en-GB" altLang="ko-KR" dirty="0" smtClean="0"/>
              <a:t>Severance Children Hospital, Seoul, Korea</a:t>
            </a:r>
            <a:endParaRPr lang="ko-KR" altLang="ko-KR" dirty="0" smtClean="0"/>
          </a:p>
          <a:p>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fontScale="92500" lnSpcReduction="20000"/>
          </a:bodyPr>
          <a:lstStyle/>
          <a:p>
            <a:r>
              <a:rPr lang="en-US" altLang="ko-KR" dirty="0" smtClean="0"/>
              <a:t>Although the laparoscopic surgery for hepatobiliary disease in children is possible, it is technically challenging due to its high degree of complex.</a:t>
            </a:r>
          </a:p>
          <a:p>
            <a:pPr>
              <a:buNone/>
            </a:pPr>
            <a:r>
              <a:rPr lang="en-US" altLang="ko-KR" dirty="0" smtClean="0"/>
              <a:t> </a:t>
            </a:r>
          </a:p>
          <a:p>
            <a:r>
              <a:rPr lang="en-US" altLang="ko-KR" dirty="0" smtClean="0"/>
              <a:t>In an attempt to overcome these difficulties, da Vinci Robotic Surgical System® was used to facilitate the minimally invasive treatment of choledochal cyst in six children</a:t>
            </a:r>
          </a:p>
          <a:p>
            <a:endParaRPr lang="en-US" altLang="ko-KR" dirty="0" smtClean="0"/>
          </a:p>
          <a:p>
            <a:r>
              <a:rPr lang="en-US" altLang="ko-KR" dirty="0" smtClean="0"/>
              <a:t>Aim of this study is to report the initial experience of  robotic-assisted resection of choledochal cyst in children.</a:t>
            </a:r>
            <a:endParaRPr lang="ko-KR" altLang="en-US" dirty="0"/>
          </a:p>
        </p:txBody>
      </p:sp>
      <p:sp>
        <p:nvSpPr>
          <p:cNvPr id="2" name="제목 1"/>
          <p:cNvSpPr>
            <a:spLocks noGrp="1"/>
          </p:cNvSpPr>
          <p:nvPr>
            <p:ph type="title"/>
          </p:nvPr>
        </p:nvSpPr>
        <p:spPr/>
        <p:txBody>
          <a:bodyPr/>
          <a:lstStyle/>
          <a:p>
            <a:r>
              <a:rPr lang="en-US" altLang="ko-KR" dirty="0" smtClean="0"/>
              <a:t>Backgrounds and Aims</a:t>
            </a:r>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r>
              <a:rPr lang="en-GB" altLang="ko-KR" dirty="0" smtClean="0"/>
              <a:t>Retrospective study</a:t>
            </a:r>
          </a:p>
          <a:p>
            <a:pPr lvl="1"/>
            <a:r>
              <a:rPr lang="en-GB" altLang="ko-KR" dirty="0" smtClean="0"/>
              <a:t>Robotic assisted resection of choledochal cyst in Severance Children Hospital from July, 2008 to March, 2011</a:t>
            </a:r>
          </a:p>
          <a:p>
            <a:r>
              <a:rPr lang="en-GB" altLang="ko-KR" dirty="0" smtClean="0"/>
              <a:t>Recommendation of Robotic surgery</a:t>
            </a:r>
          </a:p>
          <a:p>
            <a:pPr lvl="1"/>
            <a:r>
              <a:rPr lang="en-GB" altLang="ko-KR" dirty="0" smtClean="0"/>
              <a:t>Not complicated choledochal cyst</a:t>
            </a:r>
          </a:p>
          <a:p>
            <a:pPr lvl="1"/>
            <a:r>
              <a:rPr lang="en-GB" altLang="ko-KR" dirty="0" smtClean="0"/>
              <a:t>Explain the advantage and disadvantage of Robotic surgery</a:t>
            </a:r>
          </a:p>
          <a:p>
            <a:pPr lvl="1"/>
            <a:r>
              <a:rPr lang="en-GB" altLang="ko-KR" dirty="0" smtClean="0"/>
              <a:t>Free decision</a:t>
            </a:r>
            <a:r>
              <a:rPr lang="en-US" altLang="ko-KR" dirty="0" smtClean="0"/>
              <a:t> by parents</a:t>
            </a:r>
            <a:r>
              <a:rPr lang="en-GB" altLang="ko-KR" dirty="0" smtClean="0"/>
              <a:t> </a:t>
            </a:r>
          </a:p>
          <a:p>
            <a:pPr lvl="1"/>
            <a:endParaRPr lang="en-GB" altLang="ko-KR" dirty="0" smtClean="0"/>
          </a:p>
          <a:p>
            <a:endParaRPr lang="ko-KR" altLang="en-US" dirty="0"/>
          </a:p>
        </p:txBody>
      </p:sp>
      <p:sp>
        <p:nvSpPr>
          <p:cNvPr id="2" name="제목 1"/>
          <p:cNvSpPr>
            <a:spLocks noGrp="1"/>
          </p:cNvSpPr>
          <p:nvPr>
            <p:ph type="title"/>
          </p:nvPr>
        </p:nvSpPr>
        <p:spPr/>
        <p:txBody>
          <a:bodyPr/>
          <a:lstStyle/>
          <a:p>
            <a:r>
              <a:rPr lang="en-US" altLang="ko-KR" dirty="0" smtClean="0"/>
              <a:t>Material and Methods</a:t>
            </a:r>
            <a:endParaRPr lang="ko-KR"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normAutofit/>
          </a:bodyPr>
          <a:lstStyle/>
          <a:p>
            <a:r>
              <a:rPr lang="en-US" altLang="ko-KR" dirty="0" smtClean="0"/>
              <a:t>Abdominal US and MRCP for anatomical define</a:t>
            </a:r>
          </a:p>
          <a:p>
            <a:r>
              <a:rPr lang="en-US" altLang="ko-KR" dirty="0" smtClean="0"/>
              <a:t>da Vinci</a:t>
            </a:r>
            <a:r>
              <a:rPr lang="en-GB" altLang="ko-KR" baseline="30000" dirty="0" smtClean="0"/>
              <a:t>®</a:t>
            </a:r>
            <a:r>
              <a:rPr lang="en-US" altLang="ko-KR" dirty="0" smtClean="0"/>
              <a:t>(Intuitive Surgical, Sunnyvale, CA) Robotic Surgical System</a:t>
            </a:r>
          </a:p>
          <a:p>
            <a:r>
              <a:rPr lang="en-US" altLang="ko-KR" dirty="0" err="1" smtClean="0"/>
              <a:t>Intraperitoneal</a:t>
            </a:r>
            <a:r>
              <a:rPr lang="en-US" altLang="ko-KR" dirty="0" smtClean="0"/>
              <a:t> pressure: &lt;12 mm Hg</a:t>
            </a:r>
          </a:p>
          <a:p>
            <a:r>
              <a:rPr lang="en-US" altLang="ko-KR" dirty="0" smtClean="0"/>
              <a:t>Jejunojejunostomy: </a:t>
            </a:r>
          </a:p>
          <a:p>
            <a:pPr lvl="1"/>
            <a:r>
              <a:rPr lang="en-US" altLang="ko-KR" dirty="0" smtClean="0"/>
              <a:t>Intracoporeal: first case</a:t>
            </a:r>
          </a:p>
          <a:p>
            <a:pPr lvl="1"/>
            <a:r>
              <a:rPr lang="en-GB" altLang="ko-KR" dirty="0" smtClean="0"/>
              <a:t>Extracorporeal: later case</a:t>
            </a:r>
            <a:endParaRPr lang="ko-KR" altLang="en-US" dirty="0"/>
          </a:p>
        </p:txBody>
      </p:sp>
      <p:sp>
        <p:nvSpPr>
          <p:cNvPr id="4" name="제목 1"/>
          <p:cNvSpPr>
            <a:spLocks noGrp="1"/>
          </p:cNvSpPr>
          <p:nvPr>
            <p:ph type="title"/>
          </p:nvPr>
        </p:nvSpPr>
        <p:spPr/>
        <p:txBody>
          <a:bodyPr/>
          <a:lstStyle/>
          <a:p>
            <a:r>
              <a:rPr lang="en-US" altLang="ko-KR" dirty="0" smtClean="0"/>
              <a:t>Material and Methods</a:t>
            </a:r>
            <a:endParaRPr lang="ko-KR"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000760" y="1600200"/>
            <a:ext cx="2686040" cy="4525963"/>
          </a:xfrm>
        </p:spPr>
        <p:txBody>
          <a:bodyPr>
            <a:normAutofit lnSpcReduction="10000"/>
          </a:bodyPr>
          <a:lstStyle/>
          <a:p>
            <a:r>
              <a:rPr lang="en-GB" altLang="ko-KR" sz="1400" dirty="0" smtClean="0"/>
              <a:t>The 12-</a:t>
            </a:r>
            <a:r>
              <a:rPr lang="en-US" altLang="ko-KR" sz="1400" dirty="0" smtClean="0"/>
              <a:t>mm camera port was inserted with standard umbilical open technique</a:t>
            </a:r>
            <a:r>
              <a:rPr lang="en-US" altLang="ko-KR" sz="1400" baseline="30000" dirty="0" smtClean="0"/>
              <a:t>. </a:t>
            </a:r>
          </a:p>
          <a:p>
            <a:r>
              <a:rPr lang="en-US" altLang="ko-KR" sz="1400" dirty="0" smtClean="0"/>
              <a:t>Three or two 8-mm working ports were selected based on the size of patients and location of cyst under viewing of the peritoneal cavity. </a:t>
            </a:r>
          </a:p>
          <a:p>
            <a:r>
              <a:rPr lang="en-US" altLang="ko-KR" sz="1400" dirty="0" smtClean="0"/>
              <a:t>An accessory 10 mm- or 5 mm-laparoscopic port was placed for the bedside assistant to enable assistance to the robot for the insertion of sutures or additional instruments to retract organs, provide suction, irrigate, or cut sutures as required</a:t>
            </a:r>
            <a:endParaRPr lang="ko-KR" altLang="en-US" sz="1400" dirty="0"/>
          </a:p>
        </p:txBody>
      </p:sp>
      <p:sp>
        <p:nvSpPr>
          <p:cNvPr id="2" name="제목 1"/>
          <p:cNvSpPr>
            <a:spLocks noGrp="1"/>
          </p:cNvSpPr>
          <p:nvPr>
            <p:ph type="title"/>
          </p:nvPr>
        </p:nvSpPr>
        <p:spPr/>
        <p:txBody>
          <a:bodyPr/>
          <a:lstStyle/>
          <a:p>
            <a:pPr lvl="0">
              <a:defRPr/>
            </a:pPr>
            <a:r>
              <a:rPr lang="en-US" altLang="ko-KR" dirty="0" smtClean="0"/>
              <a:t>Material and Methods</a:t>
            </a:r>
            <a:endParaRPr lang="ko-KR" altLang="en-US" dirty="0"/>
          </a:p>
        </p:txBody>
      </p:sp>
      <p:sp>
        <p:nvSpPr>
          <p:cNvPr id="4" name="제목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1" hangingPunct="1">
              <a:lnSpc>
                <a:spcPct val="100000"/>
              </a:lnSpc>
              <a:spcBef>
                <a:spcPct val="0"/>
              </a:spcBef>
              <a:spcAft>
                <a:spcPts val="0"/>
              </a:spcAft>
              <a:buClrTx/>
              <a:buSzTx/>
              <a:buFontTx/>
              <a:buNone/>
              <a:tabLst/>
              <a:defRPr/>
            </a:pPr>
            <a:endParaRPr kumimoji="0" lang="ko-KR" alt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descr="C:\Documents and Settings\sjhan\바탕 화면\2011 춘계대한소아외과학회\(담관낭종)소아외과학회지투고논문\Figure\port 위치\003.jpg"/>
          <p:cNvPicPr>
            <a:picLocks noChangeAspect="1" noChangeArrowheads="1"/>
          </p:cNvPicPr>
          <p:nvPr/>
        </p:nvPicPr>
        <p:blipFill>
          <a:blip r:embed="rId2" cstate="print"/>
          <a:srcRect/>
          <a:stretch>
            <a:fillRect/>
          </a:stretch>
        </p:blipFill>
        <p:spPr bwMode="auto">
          <a:xfrm>
            <a:off x="1214414" y="1516787"/>
            <a:ext cx="4572032" cy="462685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dirty="0" smtClean="0"/>
              <a:t>Total Number of Resection of choledochal cyst in the study period : </a:t>
            </a:r>
            <a:r>
              <a:rPr lang="en-GB" altLang="ko-KR" dirty="0" smtClean="0"/>
              <a:t>57 cases</a:t>
            </a:r>
          </a:p>
          <a:p>
            <a:endParaRPr lang="en-GB" altLang="ko-KR" dirty="0" smtClean="0"/>
          </a:p>
          <a:p>
            <a:r>
              <a:rPr lang="en-GB" altLang="ko-KR" dirty="0" smtClean="0"/>
              <a:t>Attempts of Robotic resection: 6 cases</a:t>
            </a:r>
            <a:endParaRPr lang="ko-KR" altLang="en-US" dirty="0"/>
          </a:p>
        </p:txBody>
      </p:sp>
      <p:sp>
        <p:nvSpPr>
          <p:cNvPr id="2" name="제목 1"/>
          <p:cNvSpPr>
            <a:spLocks noGrp="1"/>
          </p:cNvSpPr>
          <p:nvPr>
            <p:ph type="title"/>
          </p:nvPr>
        </p:nvSpPr>
        <p:spPr/>
        <p:txBody>
          <a:bodyPr/>
          <a:lstStyle/>
          <a:p>
            <a:r>
              <a:rPr lang="en-US" altLang="ko-KR" dirty="0" smtClean="0"/>
              <a:t>Results</a:t>
            </a:r>
            <a:endParaRPr lang="ko-KR"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Results</a:t>
            </a:r>
            <a:endParaRPr lang="ko-KR" altLang="en-US" dirty="0"/>
          </a:p>
        </p:txBody>
      </p:sp>
      <p:graphicFrame>
        <p:nvGraphicFramePr>
          <p:cNvPr id="4" name="표 3"/>
          <p:cNvGraphicFramePr>
            <a:graphicFrameLocks noGrp="1"/>
          </p:cNvGraphicFramePr>
          <p:nvPr/>
        </p:nvGraphicFramePr>
        <p:xfrm>
          <a:off x="642909" y="1571612"/>
          <a:ext cx="7715305" cy="3071835"/>
        </p:xfrm>
        <a:graphic>
          <a:graphicData uri="http://schemas.openxmlformats.org/drawingml/2006/table">
            <a:tbl>
              <a:tblPr/>
              <a:tblGrid>
                <a:gridCol w="1116974"/>
                <a:gridCol w="748824"/>
                <a:gridCol w="1005945"/>
                <a:gridCol w="953352"/>
                <a:gridCol w="961700"/>
                <a:gridCol w="1006780"/>
                <a:gridCol w="960030"/>
                <a:gridCol w="961700"/>
              </a:tblGrid>
              <a:tr h="682630">
                <a:tc>
                  <a:txBody>
                    <a:bodyPr/>
                    <a:lstStyle/>
                    <a:p>
                      <a:pPr algn="ctr">
                        <a:spcAft>
                          <a:spcPts val="0"/>
                        </a:spcAft>
                      </a:pPr>
                      <a:r>
                        <a:rPr lang="en-GB" sz="1000" kern="100" dirty="0">
                          <a:latin typeface="Arial"/>
                          <a:ea typeface="맑은 고딕"/>
                          <a:cs typeface="Times New Roman"/>
                        </a:rPr>
                        <a:t>Case</a:t>
                      </a:r>
                      <a:endParaRPr lang="ko-KR" sz="1000" kern="100" dirty="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a:latin typeface="Arial"/>
                          <a:ea typeface="맑은 고딕"/>
                          <a:cs typeface="Times New Roman"/>
                        </a:rPr>
                        <a:t>Age (y)</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a:latin typeface="Arial"/>
                          <a:ea typeface="맑은 고딕"/>
                          <a:cs typeface="Times New Roman"/>
                        </a:rPr>
                        <a:t>Weight (Kg)</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a:latin typeface="Arial"/>
                          <a:ea typeface="맑은 고딕"/>
                          <a:cs typeface="Times New Roman"/>
                        </a:rPr>
                        <a:t>Type</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dirty="0" smtClean="0">
                          <a:latin typeface="Arial"/>
                          <a:ea typeface="맑은 고딕"/>
                          <a:cs typeface="Times New Roman"/>
                        </a:rPr>
                        <a:t>Op. </a:t>
                      </a:r>
                      <a:r>
                        <a:rPr lang="en-GB" sz="1000" kern="100" dirty="0">
                          <a:latin typeface="Arial"/>
                          <a:ea typeface="맑은 고딕"/>
                          <a:cs typeface="Times New Roman"/>
                        </a:rPr>
                        <a:t>time (h)</a:t>
                      </a:r>
                      <a:endParaRPr lang="ko-KR" sz="1000" kern="100" dirty="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a:latin typeface="Arial"/>
                          <a:ea typeface="맑은 고딕"/>
                          <a:cs typeface="Times New Roman"/>
                        </a:rPr>
                        <a:t>Morbidity</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dirty="0" err="1">
                          <a:latin typeface="Arial"/>
                          <a:ea typeface="맑은 고딕"/>
                          <a:cs typeface="Times New Roman"/>
                        </a:rPr>
                        <a:t>Postop</a:t>
                      </a:r>
                      <a:r>
                        <a:rPr lang="en-GB" sz="1000" kern="100" dirty="0">
                          <a:latin typeface="Arial"/>
                          <a:ea typeface="맑은 고딕"/>
                          <a:cs typeface="Times New Roman"/>
                        </a:rPr>
                        <a:t>. stay </a:t>
                      </a:r>
                      <a:endParaRPr lang="en-GB" sz="1000" kern="100" dirty="0" smtClean="0">
                        <a:latin typeface="Arial"/>
                        <a:ea typeface="맑은 고딕"/>
                        <a:cs typeface="Times New Roman"/>
                      </a:endParaRPr>
                    </a:p>
                    <a:p>
                      <a:pPr algn="ctr">
                        <a:spcAft>
                          <a:spcPts val="0"/>
                        </a:spcAft>
                      </a:pPr>
                      <a:r>
                        <a:rPr lang="en-GB" sz="1000" kern="100" dirty="0" smtClean="0">
                          <a:latin typeface="Arial"/>
                          <a:ea typeface="맑은 고딕"/>
                          <a:cs typeface="Times New Roman"/>
                        </a:rPr>
                        <a:t>(</a:t>
                      </a:r>
                      <a:r>
                        <a:rPr lang="en-GB" sz="1000" kern="100" dirty="0">
                          <a:latin typeface="Arial"/>
                          <a:ea typeface="맑은 고딕"/>
                          <a:cs typeface="Times New Roman"/>
                        </a:rPr>
                        <a:t>d)</a:t>
                      </a:r>
                      <a:endParaRPr lang="ko-KR" sz="1000" kern="100" dirty="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000" kern="100">
                          <a:latin typeface="Arial"/>
                          <a:ea typeface="맑은 고딕"/>
                          <a:cs typeface="Times New Roman"/>
                        </a:rPr>
                        <a:t>Follow-up (m)</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41315">
                <a:tc>
                  <a:txBody>
                    <a:bodyPr/>
                    <a:lstStyle/>
                    <a:p>
                      <a:pPr algn="ctr">
                        <a:spcAft>
                          <a:spcPts val="0"/>
                        </a:spcAft>
                      </a:pPr>
                      <a:r>
                        <a:rPr lang="en-GB" sz="1000" kern="100">
                          <a:latin typeface="Arial"/>
                          <a:ea typeface="맑은 고딕"/>
                          <a:cs typeface="Times New Roman"/>
                        </a:rPr>
                        <a:t>1</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2.8</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11.7</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Ic</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9.2</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Lapa.</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9</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kern="100">
                          <a:latin typeface="Arial"/>
                          <a:ea typeface="맑은 고딕"/>
                          <a:cs typeface="Times New Roman"/>
                        </a:rPr>
                        <a:t>35</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341315">
                <a:tc>
                  <a:txBody>
                    <a:bodyPr/>
                    <a:lstStyle/>
                    <a:p>
                      <a:pPr algn="ctr">
                        <a:spcAft>
                          <a:spcPts val="0"/>
                        </a:spcAft>
                      </a:pPr>
                      <a:r>
                        <a:rPr lang="en-GB" sz="1000" kern="100">
                          <a:latin typeface="Arial"/>
                          <a:ea typeface="맑은 고딕"/>
                          <a:cs typeface="Times New Roman"/>
                        </a:rPr>
                        <a:t>2</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14.8</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39.1</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Ic</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14.6</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St.</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8</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34</a:t>
                      </a:r>
                      <a:endParaRPr lang="ko-KR" sz="1000" kern="100">
                        <a:latin typeface="Arial"/>
                        <a:ea typeface="맑은 고딕"/>
                        <a:cs typeface="Times New Roman"/>
                      </a:endParaRPr>
                    </a:p>
                  </a:txBody>
                  <a:tcPr marL="68580" marR="68580" marT="0" marB="0">
                    <a:lnL>
                      <a:noFill/>
                    </a:lnL>
                    <a:lnR>
                      <a:noFill/>
                    </a:lnR>
                    <a:lnT>
                      <a:noFill/>
                    </a:lnT>
                    <a:lnB>
                      <a:noFill/>
                    </a:lnB>
                  </a:tcPr>
                </a:tc>
              </a:tr>
              <a:tr h="341315">
                <a:tc>
                  <a:txBody>
                    <a:bodyPr/>
                    <a:lstStyle/>
                    <a:p>
                      <a:pPr algn="ctr">
                        <a:spcAft>
                          <a:spcPts val="0"/>
                        </a:spcAft>
                      </a:pPr>
                      <a:r>
                        <a:rPr lang="en-GB" sz="1000" kern="100">
                          <a:latin typeface="Arial"/>
                          <a:ea typeface="맑은 고딕"/>
                          <a:cs typeface="Times New Roman"/>
                        </a:rPr>
                        <a:t>3</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4.4</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17.3</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Ic</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11.5</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Leak.</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18</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10</a:t>
                      </a:r>
                      <a:endParaRPr lang="ko-KR" sz="1000" kern="100">
                        <a:latin typeface="Arial"/>
                        <a:ea typeface="맑은 고딕"/>
                        <a:cs typeface="Times New Roman"/>
                      </a:endParaRPr>
                    </a:p>
                  </a:txBody>
                  <a:tcPr marL="68580" marR="68580" marT="0" marB="0">
                    <a:lnL>
                      <a:noFill/>
                    </a:lnL>
                    <a:lnR>
                      <a:noFill/>
                    </a:lnR>
                    <a:lnT>
                      <a:noFill/>
                    </a:lnT>
                    <a:lnB>
                      <a:noFill/>
                    </a:lnB>
                  </a:tcPr>
                </a:tc>
              </a:tr>
              <a:tr h="341315">
                <a:tc>
                  <a:txBody>
                    <a:bodyPr/>
                    <a:lstStyle/>
                    <a:p>
                      <a:pPr algn="ctr">
                        <a:spcAft>
                          <a:spcPts val="0"/>
                        </a:spcAft>
                      </a:pPr>
                      <a:r>
                        <a:rPr lang="en-GB" sz="1000" kern="100">
                          <a:latin typeface="Arial"/>
                          <a:ea typeface="맑은 고딕"/>
                          <a:cs typeface="Times New Roman"/>
                        </a:rPr>
                        <a:t>4</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3.2</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15.6</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Ic</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11.6</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No</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8</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6</a:t>
                      </a:r>
                      <a:endParaRPr lang="ko-KR" sz="1000" kern="100">
                        <a:latin typeface="Arial"/>
                        <a:ea typeface="맑은 고딕"/>
                        <a:cs typeface="Times New Roman"/>
                      </a:endParaRPr>
                    </a:p>
                  </a:txBody>
                  <a:tcPr marL="68580" marR="68580" marT="0" marB="0">
                    <a:lnL>
                      <a:noFill/>
                    </a:lnL>
                    <a:lnR>
                      <a:noFill/>
                    </a:lnR>
                    <a:lnT>
                      <a:noFill/>
                    </a:lnT>
                    <a:lnB>
                      <a:noFill/>
                    </a:lnB>
                  </a:tcPr>
                </a:tc>
              </a:tr>
              <a:tr h="341315">
                <a:tc>
                  <a:txBody>
                    <a:bodyPr/>
                    <a:lstStyle/>
                    <a:p>
                      <a:pPr algn="ctr">
                        <a:spcAft>
                          <a:spcPts val="0"/>
                        </a:spcAft>
                      </a:pPr>
                      <a:r>
                        <a:rPr lang="en-GB" sz="1000" kern="100">
                          <a:latin typeface="Arial"/>
                          <a:ea typeface="맑은 고딕"/>
                          <a:cs typeface="Times New Roman"/>
                        </a:rPr>
                        <a:t>5</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2.3</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12.0</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Iva</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10.4</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No</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9</a:t>
                      </a:r>
                      <a:endParaRPr lang="ko-KR" sz="1000" kern="100">
                        <a:latin typeface="Arial"/>
                        <a:ea typeface="맑은 고딕"/>
                        <a:cs typeface="Times New Roman"/>
                      </a:endParaRPr>
                    </a:p>
                  </a:txBody>
                  <a:tcPr marL="68580" marR="68580" marT="0" marB="0">
                    <a:lnL>
                      <a:noFill/>
                    </a:lnL>
                    <a:lnR>
                      <a:noFill/>
                    </a:lnR>
                    <a:lnT>
                      <a:noFill/>
                    </a:lnT>
                    <a:lnB>
                      <a:noFill/>
                    </a:lnB>
                  </a:tcPr>
                </a:tc>
                <a:tc>
                  <a:txBody>
                    <a:bodyPr/>
                    <a:lstStyle/>
                    <a:p>
                      <a:pPr algn="ctr">
                        <a:spcAft>
                          <a:spcPts val="0"/>
                        </a:spcAft>
                      </a:pPr>
                      <a:r>
                        <a:rPr lang="en-GB" sz="1000" kern="100">
                          <a:latin typeface="Arial"/>
                          <a:ea typeface="맑은 고딕"/>
                          <a:cs typeface="Times New Roman"/>
                        </a:rPr>
                        <a:t>3</a:t>
                      </a:r>
                      <a:endParaRPr lang="ko-KR" sz="1000" kern="100">
                        <a:latin typeface="Arial"/>
                        <a:ea typeface="맑은 고딕"/>
                        <a:cs typeface="Times New Roman"/>
                      </a:endParaRPr>
                    </a:p>
                  </a:txBody>
                  <a:tcPr marL="68580" marR="68580" marT="0" marB="0">
                    <a:lnL>
                      <a:noFill/>
                    </a:lnL>
                    <a:lnR>
                      <a:noFill/>
                    </a:lnR>
                    <a:lnT>
                      <a:noFill/>
                    </a:lnT>
                    <a:lnB>
                      <a:noFill/>
                    </a:lnB>
                  </a:tcPr>
                </a:tc>
              </a:tr>
              <a:tr h="341315">
                <a:tc>
                  <a:txBody>
                    <a:bodyPr/>
                    <a:lstStyle/>
                    <a:p>
                      <a:pPr algn="ctr">
                        <a:spcAft>
                          <a:spcPts val="0"/>
                        </a:spcAft>
                      </a:pPr>
                      <a:r>
                        <a:rPr lang="en-GB" sz="1000" kern="100">
                          <a:latin typeface="Arial"/>
                          <a:ea typeface="맑은 고딕"/>
                          <a:cs typeface="Times New Roman"/>
                        </a:rPr>
                        <a:t>6</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10.0</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49</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Ic + FNH</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11.1</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No</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9</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1</a:t>
                      </a:r>
                      <a:endParaRPr lang="ko-KR" sz="1000" kern="100">
                        <a:latin typeface="Arial"/>
                        <a:ea typeface="맑은 고딕"/>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41315">
                <a:tc>
                  <a:txBody>
                    <a:bodyPr/>
                    <a:lstStyle/>
                    <a:p>
                      <a:pPr algn="ctr">
                        <a:spcAft>
                          <a:spcPts val="0"/>
                        </a:spcAft>
                      </a:pPr>
                      <a:r>
                        <a:rPr lang="en-GB" sz="1000" kern="100">
                          <a:latin typeface="Arial"/>
                          <a:ea typeface="맑은 고딕"/>
                          <a:cs typeface="Times New Roman"/>
                        </a:rPr>
                        <a:t>Mean</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6.25</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22.6</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11.4</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GB"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a:latin typeface="Arial"/>
                          <a:ea typeface="맑은 고딕"/>
                          <a:cs typeface="Times New Roman"/>
                        </a:rPr>
                        <a:t>10.2</a:t>
                      </a:r>
                      <a:endParaRPr lang="ko-KR" sz="1000" kern="10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kern="100" dirty="0">
                          <a:latin typeface="Arial"/>
                          <a:ea typeface="맑은 고딕"/>
                          <a:cs typeface="Times New Roman"/>
                        </a:rPr>
                        <a:t>14.6</a:t>
                      </a:r>
                      <a:endParaRPr lang="ko-KR" sz="1000" kern="100" dirty="0">
                        <a:latin typeface="Arial"/>
                        <a:ea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TextBox 13"/>
          <p:cNvSpPr txBox="1"/>
          <p:nvPr/>
        </p:nvSpPr>
        <p:spPr>
          <a:xfrm>
            <a:off x="285720" y="5072074"/>
            <a:ext cx="8790420" cy="954107"/>
          </a:xfrm>
          <a:prstGeom prst="rect">
            <a:avLst/>
          </a:prstGeom>
          <a:noFill/>
        </p:spPr>
        <p:txBody>
          <a:bodyPr wrap="none" rtlCol="0">
            <a:spAutoFit/>
          </a:bodyPr>
          <a:lstStyle/>
          <a:p>
            <a:r>
              <a:rPr lang="en-GB" altLang="ko-KR" sz="1400" dirty="0" smtClean="0"/>
              <a:t>Table 1 . Summary of the patients treated by robotic-assisted resection of choledochal cyst.</a:t>
            </a:r>
            <a:endParaRPr lang="ko-KR" altLang="ko-KR" sz="1400" dirty="0" smtClean="0"/>
          </a:p>
          <a:p>
            <a:r>
              <a:rPr lang="en-GB" altLang="ko-KR" sz="1400" dirty="0" smtClean="0"/>
              <a:t> Type: Todani’s classification of choledochal cyst, </a:t>
            </a:r>
            <a:r>
              <a:rPr lang="en-GB" altLang="ko-KR" sz="1400" dirty="0" err="1" smtClean="0"/>
              <a:t>Lapa</a:t>
            </a:r>
            <a:r>
              <a:rPr lang="en-GB" altLang="ko-KR" sz="1400" dirty="0" smtClean="0"/>
              <a:t>.; Laparotomy, St.; stenosis of hepaticojejunostomy, </a:t>
            </a:r>
          </a:p>
          <a:p>
            <a:r>
              <a:rPr lang="en-GB" altLang="ko-KR" sz="1400" dirty="0" smtClean="0"/>
              <a:t>Leak.; leakage of hepaticojejunostomy, FNH; focal nodular hyperplasia, SD; standard deviation</a:t>
            </a:r>
            <a:endParaRPr lang="ko-KR" altLang="ko-KR" sz="1400" dirty="0" smtClean="0"/>
          </a:p>
          <a:p>
            <a:endParaRPr lang="ko-KR" alt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Results</a:t>
            </a:r>
            <a:endParaRPr lang="ko-KR" altLang="en-US" dirty="0"/>
          </a:p>
        </p:txBody>
      </p:sp>
      <p:pic>
        <p:nvPicPr>
          <p:cNvPr id="11" name="그림 10" descr="Fig.1 A.jpg"/>
          <p:cNvPicPr/>
          <p:nvPr/>
        </p:nvPicPr>
        <p:blipFill>
          <a:blip r:embed="rId2" cstate="print"/>
          <a:stretch>
            <a:fillRect/>
          </a:stretch>
        </p:blipFill>
        <p:spPr>
          <a:xfrm>
            <a:off x="642910" y="1428736"/>
            <a:ext cx="3571900" cy="3429024"/>
          </a:xfrm>
          <a:prstGeom prst="rect">
            <a:avLst/>
          </a:prstGeom>
        </p:spPr>
      </p:pic>
      <p:pic>
        <p:nvPicPr>
          <p:cNvPr id="12" name="그림 11" descr="Fig.1 B.jpg"/>
          <p:cNvPicPr/>
          <p:nvPr/>
        </p:nvPicPr>
        <p:blipFill>
          <a:blip r:embed="rId3" cstate="print"/>
          <a:stretch>
            <a:fillRect/>
          </a:stretch>
        </p:blipFill>
        <p:spPr>
          <a:xfrm>
            <a:off x="4572000" y="1428736"/>
            <a:ext cx="3929090" cy="3500462"/>
          </a:xfrm>
          <a:prstGeom prst="rect">
            <a:avLst/>
          </a:prstGeom>
        </p:spPr>
      </p:pic>
      <p:sp>
        <p:nvSpPr>
          <p:cNvPr id="13" name="TextBox 12"/>
          <p:cNvSpPr txBox="1"/>
          <p:nvPr/>
        </p:nvSpPr>
        <p:spPr>
          <a:xfrm>
            <a:off x="285721" y="5214950"/>
            <a:ext cx="8572560" cy="900246"/>
          </a:xfrm>
          <a:prstGeom prst="rect">
            <a:avLst/>
          </a:prstGeom>
          <a:noFill/>
        </p:spPr>
        <p:txBody>
          <a:bodyPr wrap="square" rtlCol="0">
            <a:spAutoFit/>
          </a:bodyPr>
          <a:lstStyle/>
          <a:p>
            <a:r>
              <a:rPr lang="en-GB" altLang="ko-KR" sz="1050" b="1" dirty="0" smtClean="0"/>
              <a:t>Fig. 1 . Magnetic resonance cholangiopancreaticography in case 6 depicting type </a:t>
            </a:r>
            <a:r>
              <a:rPr lang="en-GB" altLang="ko-KR" sz="1050" b="1" dirty="0" err="1" smtClean="0"/>
              <a:t>Ic</a:t>
            </a:r>
            <a:r>
              <a:rPr lang="en-GB" altLang="ko-KR" sz="1050" b="1" dirty="0" smtClean="0"/>
              <a:t> choledochal cyst (A) and hepatic mass of left lobe (arrows in B). </a:t>
            </a:r>
          </a:p>
          <a:p>
            <a:r>
              <a:rPr lang="en-GB" altLang="ko-KR" sz="1050" b="1" dirty="0" smtClean="0"/>
              <a:t>Hybrid operation with laparoscopic resection of hepatic mass and robot-assisted resection of choledochal cyst was performed successfully. </a:t>
            </a:r>
          </a:p>
          <a:p>
            <a:r>
              <a:rPr lang="en-GB" altLang="ko-KR" sz="1050" b="1" dirty="0" smtClean="0"/>
              <a:t>The final pathologic diagnosis of hepatic mass was focal nodular hyperplasia.</a:t>
            </a:r>
            <a:endParaRPr lang="ko-KR" altLang="en-US" sz="105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2"/>
          <p:cNvSpPr>
            <a:spLocks noGrp="1"/>
          </p:cNvSpPr>
          <p:nvPr>
            <p:ph type="title"/>
          </p:nvPr>
        </p:nvSpPr>
        <p:spPr/>
        <p:txBody>
          <a:bodyPr/>
          <a:lstStyle/>
          <a:p>
            <a:endParaRPr lang="ko-KR" altLang="en-US"/>
          </a:p>
        </p:txBody>
      </p:sp>
      <p:pic>
        <p:nvPicPr>
          <p:cNvPr id="4" name="5942657-Robotic-choledochal cyst_0004.wmv">
            <a:hlinkClick r:id="" action="ppaction://media"/>
          </p:cNvPr>
          <p:cNvPicPr>
            <a:picLocks noGrp="1" noRot="1" noChangeAspect="1"/>
          </p:cNvPicPr>
          <p:nvPr>
            <p:ph idx="1"/>
            <a:videoFile r:link="rId1"/>
          </p:nvPr>
        </p:nvPicPr>
        <p:blipFill>
          <a:blip r:embed="rId3" cstate="print"/>
          <a:stretch>
            <a:fillRect/>
          </a:stretch>
        </p:blipFill>
        <p:spPr>
          <a:xfrm>
            <a:off x="1524000" y="1457325"/>
            <a:ext cx="6096000" cy="457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108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TotalTime>
  <Words>502</Words>
  <Application>Microsoft Office PowerPoint</Application>
  <PresentationFormat>화면 슬라이드 쇼(4:3)</PresentationFormat>
  <Paragraphs>106</Paragraphs>
  <Slides>9</Slides>
  <Notes>0</Notes>
  <HiddenSlides>0</HiddenSlides>
  <MMClips>1</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광장</vt:lpstr>
      <vt:lpstr>Initial Experience of Robot-assisted Resection of Choledochal Cyst in Children </vt:lpstr>
      <vt:lpstr>Backgrounds and Aims</vt:lpstr>
      <vt:lpstr>Material and Methods</vt:lpstr>
      <vt:lpstr>Material and Methods</vt:lpstr>
      <vt:lpstr>Material and Methods</vt:lpstr>
      <vt:lpstr>Results</vt:lpstr>
      <vt:lpstr>Results</vt:lpstr>
      <vt:lpstr>Results</vt:lpstr>
      <vt:lpstr>슬라이드 9</vt:lpstr>
    </vt:vector>
  </TitlesOfParts>
  <Company>R&amp;D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Experience of Robot-assisted resection of choledochal cyst in children </dc:title>
  <dc:creator>Microsoft Corporation</dc:creator>
  <cp:lastModifiedBy>sjhan</cp:lastModifiedBy>
  <cp:revision>18</cp:revision>
  <dcterms:created xsi:type="dcterms:W3CDTF">2006-10-05T04:04:58Z</dcterms:created>
  <dcterms:modified xsi:type="dcterms:W3CDTF">2011-05-31T10:41:51Z</dcterms:modified>
</cp:coreProperties>
</file>